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sldIdLst>
    <p:sldId id="257" r:id="rId4"/>
    <p:sldId id="276" r:id="rId5"/>
    <p:sldId id="263" r:id="rId6"/>
    <p:sldId id="266" r:id="rId7"/>
    <p:sldId id="268" r:id="rId8"/>
    <p:sldId id="269" r:id="rId9"/>
    <p:sldId id="270" r:id="rId10"/>
    <p:sldId id="271" r:id="rId11"/>
    <p:sldId id="272" r:id="rId12"/>
    <p:sldId id="267" r:id="rId13"/>
    <p:sldId id="264" r:id="rId14"/>
    <p:sldId id="258" r:id="rId15"/>
    <p:sldId id="259" r:id="rId16"/>
    <p:sldId id="262" r:id="rId17"/>
    <p:sldId id="274" r:id="rId18"/>
    <p:sldId id="273" r:id="rId19"/>
    <p:sldId id="26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3300"/>
    <a:srgbClr val="E1D0B1"/>
    <a:srgbClr val="BA934E"/>
    <a:srgbClr val="7A5100"/>
    <a:srgbClr val="8A5C00"/>
    <a:srgbClr val="996600"/>
    <a:srgbClr val="C2A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7" d="100"/>
          <a:sy n="67" d="100"/>
        </p:scale>
        <p:origin x="-606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930201"/>
      </p:ext>
    </p:extLst>
  </p:cSld>
  <p:clrMapOvr>
    <a:masterClrMapping/>
  </p:clrMapOvr>
  <p:transition spd="med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853135"/>
      </p:ext>
    </p:extLst>
  </p:cSld>
  <p:clrMapOvr>
    <a:masterClrMapping/>
  </p:clrMapOvr>
  <p:transition spd="med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53335"/>
      </p:ext>
    </p:extLst>
  </p:cSld>
  <p:clrMapOvr>
    <a:masterClrMapping/>
  </p:clrMapOvr>
  <p:transition spd="med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565326"/>
      </p:ext>
    </p:extLst>
  </p:cSld>
  <p:clrMapOvr>
    <a:masterClrMapping/>
  </p:clrMapOvr>
  <p:transition spd="med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998845"/>
      </p:ext>
    </p:extLst>
  </p:cSld>
  <p:clrMapOvr>
    <a:masterClrMapping/>
  </p:clrMapOvr>
  <p:transition spd="med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509124"/>
      </p:ext>
    </p:extLst>
  </p:cSld>
  <p:clrMapOvr>
    <a:masterClrMapping/>
  </p:clrMapOvr>
  <p:transition spd="med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908297"/>
      </p:ext>
    </p:extLst>
  </p:cSld>
  <p:clrMapOvr>
    <a:masterClrMapping/>
  </p:clrMapOvr>
  <p:transition spd="med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100551"/>
      </p:ext>
    </p:extLst>
  </p:cSld>
  <p:clrMapOvr>
    <a:masterClrMapping/>
  </p:clrMapOvr>
  <p:transition spd="med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900473"/>
      </p:ext>
    </p:extLst>
  </p:cSld>
  <p:clrMapOvr>
    <a:masterClrMapping/>
  </p:clrMapOvr>
  <p:transition spd="med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82714"/>
      </p:ext>
    </p:extLst>
  </p:cSld>
  <p:clrMapOvr>
    <a:masterClrMapping/>
  </p:clrMapOvr>
  <p:transition spd="med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40193"/>
      </p:ext>
    </p:extLst>
  </p:cSld>
  <p:clrMapOvr>
    <a:masterClrMapping/>
  </p:clrMapOvr>
  <p:transition spd="med">
    <p:split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4725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15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436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9747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9476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8066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198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12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777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2642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965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/>
              <a:pPr/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4C2DB-1B34-4D30-8A07-74AFA0F48A8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A4F18-F5B4-4018-A5B2-B8DC31D40924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92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26.10.2017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79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3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image" Target="../media/image24.jpeg"/><Relationship Id="rId7" Type="http://schemas.openxmlformats.org/officeDocument/2006/relationships/image" Target="../media/image29.png"/><Relationship Id="rId12" Type="http://schemas.openxmlformats.org/officeDocument/2006/relationships/image" Target="../media/image34.png"/><Relationship Id="rId2" Type="http://schemas.openxmlformats.org/officeDocument/2006/relationships/image" Target="../media/image3.gif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isoveti.ru/raznoe/uchim-rebenka-pravilam-igry-v-shaxmaty.html" TargetMode="External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gts-wachenheim.de/AG-Dateien/Die_Grundstellung.jpg" TargetMode="External"/><Relationship Id="rId4" Type="http://schemas.openxmlformats.org/officeDocument/2006/relationships/hyperlink" Target="http://4149661.ru/images/doshkolnoe/ds1002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 (700x536, 117Kb)"/>
          <p:cNvPicPr>
            <a:picLocks noChangeAspect="1" noChangeArrowheads="1"/>
          </p:cNvPicPr>
          <p:nvPr/>
        </p:nvPicPr>
        <p:blipFill>
          <a:blip r:embed="rId2"/>
          <a:srcRect t="2204" b="21301"/>
          <a:stretch>
            <a:fillRect/>
          </a:stretch>
        </p:blipFill>
        <p:spPr bwMode="auto">
          <a:xfrm>
            <a:off x="0" y="1502513"/>
            <a:ext cx="9144000" cy="53554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7"/>
            <a:ext cx="7915276" cy="1000131"/>
          </a:xfrm>
          <a:prstGeom prst="roundRect">
            <a:avLst/>
          </a:prstGeom>
          <a:solidFill>
            <a:srgbClr val="BA934E"/>
          </a:soli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54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  <a:reflection blurRad="6350" stA="55000" endA="300" endPos="45500" dir="5400000" sy="-100000" algn="bl" rotWithShape="0"/>
                </a:effectLst>
              </a:rPr>
              <a:t>«Белая ладья»</a:t>
            </a:r>
            <a:endParaRPr lang="ru-RU" sz="54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1571612"/>
            <a:ext cx="6400800" cy="714380"/>
          </a:xfrm>
        </p:spPr>
        <p:txBody>
          <a:bodyPr/>
          <a:lstStyle/>
          <a:p>
            <a:r>
              <a:rPr lang="ru-RU" b="1" dirty="0" smtClean="0">
                <a:solidFill>
                  <a:srgbClr val="99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Фигуры и их расстановка</a:t>
            </a:r>
            <a:endParaRPr lang="ru-RU" b="1" dirty="0">
              <a:solidFill>
                <a:srgbClr val="99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182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01122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Шахматные фигуры</a:t>
            </a:r>
            <a:endParaRPr lang="ru-RU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pic>
        <p:nvPicPr>
          <p:cNvPr id="22530" name="Picture 2" descr="C:\Documents and Settings\Admin\Рабочий стол\шф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1603541"/>
            <a:ext cx="6734175" cy="286702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450057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B966"/>
                </a:solidFill>
              </a:rPr>
              <a:t>пешка</a:t>
            </a:r>
            <a:endParaRPr lang="ru-RU" sz="2800" b="1" dirty="0">
              <a:solidFill>
                <a:srgbClr val="CEB966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50057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EB966"/>
                </a:solidFill>
              </a:rPr>
              <a:t>ладья</a:t>
            </a:r>
            <a:endParaRPr lang="ru-RU" sz="2800" b="1" dirty="0">
              <a:solidFill>
                <a:srgbClr val="CEB96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450057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B966"/>
                </a:solidFill>
              </a:rPr>
              <a:t>конь</a:t>
            </a:r>
            <a:endParaRPr lang="ru-RU" sz="2800" b="1" dirty="0">
              <a:solidFill>
                <a:srgbClr val="CEB966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3438" y="4500570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B966"/>
                </a:solidFill>
              </a:rPr>
              <a:t>слон</a:t>
            </a:r>
            <a:endParaRPr lang="ru-RU" sz="2800" b="1" dirty="0">
              <a:solidFill>
                <a:srgbClr val="CEB966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72198" y="4500570"/>
            <a:ext cx="1643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EB966"/>
                </a:solidFill>
              </a:rPr>
              <a:t>ферзь</a:t>
            </a:r>
            <a:endParaRPr lang="ru-RU" sz="2800" b="1" dirty="0">
              <a:solidFill>
                <a:srgbClr val="CEB966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429520" y="4500570"/>
            <a:ext cx="1500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EB966"/>
                </a:solidFill>
              </a:rPr>
              <a:t>король</a:t>
            </a:r>
            <a:endParaRPr lang="ru-RU" sz="2800" b="1" dirty="0">
              <a:solidFill>
                <a:srgbClr val="CEB9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71601" y="5157192"/>
            <a:ext cx="4104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</a:rPr>
              <a:t>Шахматы – море фантастики!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Это не просто игра!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Шахматы – это гимнастика</a:t>
            </a:r>
          </a:p>
          <a:p>
            <a:r>
              <a:rPr lang="ru-RU" b="1" dirty="0" smtClean="0">
                <a:solidFill>
                  <a:srgbClr val="663300"/>
                </a:solidFill>
              </a:rPr>
              <a:t>Памяти, воли, ума!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11802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solidFill>
                  <a:srgbClr val="663300"/>
                </a:solidFill>
                <a:ea typeface="Times New Roman"/>
                <a:cs typeface="Times New Roman"/>
              </a:rPr>
              <a:t>Игра «Волшебный мешочек».</a:t>
            </a:r>
            <a:endParaRPr lang="ru-RU" dirty="0">
              <a:solidFill>
                <a:srgbClr val="663300"/>
              </a:solidFill>
              <a:ea typeface="Times New Roman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663300"/>
                </a:solidFill>
                <a:ea typeface="Times New Roman"/>
                <a:cs typeface="Times New Roman"/>
              </a:rPr>
              <a:t>Пусть темнота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663300"/>
                </a:solidFill>
                <a:ea typeface="Times New Roman"/>
                <a:cs typeface="Times New Roman"/>
              </a:rPr>
              <a:t>И нету света —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663300"/>
                </a:solidFill>
                <a:ea typeface="Times New Roman"/>
                <a:cs typeface="Times New Roman"/>
              </a:rPr>
              <a:t>Узнай фигуру:</a:t>
            </a: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663300"/>
                </a:solidFill>
                <a:ea typeface="Times New Roman"/>
                <a:cs typeface="Times New Roman"/>
              </a:rPr>
              <a:t>Та иль эта?</a:t>
            </a:r>
          </a:p>
        </p:txBody>
      </p:sp>
    </p:spTree>
    <p:extLst>
      <p:ext uri="{BB962C8B-B14F-4D97-AF65-F5344CB8AC3E}">
        <p14:creationId xmlns:p14="http://schemas.microsoft.com/office/powerpoint/2010/main" val="383254842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Documents and Settings\Admin\Рабочий стол\Шахматы\Картинки\clip-art-playing-chess-705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1285860"/>
            <a:ext cx="909632" cy="1200394"/>
          </a:xfrm>
          <a:prstGeom prst="rect">
            <a:avLst/>
          </a:prstGeom>
          <a:noFill/>
        </p:spPr>
      </p:pic>
      <p:pic>
        <p:nvPicPr>
          <p:cNvPr id="1029" name="Picture 5" descr="C:\Documents and Settings\Admin\Рабочий стол\Шахматы\Картинки\clip-art-playing-chess-60778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142984"/>
            <a:ext cx="1571636" cy="1074283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Рабочий стол\Шахматы\Картинки\clip-art-playing-chess-27171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572008"/>
            <a:ext cx="1234600" cy="1928826"/>
          </a:xfrm>
          <a:prstGeom prst="rect">
            <a:avLst/>
          </a:prstGeom>
          <a:noFill/>
        </p:spPr>
      </p:pic>
      <p:pic>
        <p:nvPicPr>
          <p:cNvPr id="1026" name="Picture 2" descr="C:\Documents and Settings\Admin\Рабочий стол\Шахматы\Картинки\clip-art-playing-chess-2469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2000240"/>
            <a:ext cx="1143008" cy="1476996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Рабочий стол\Шахматы\Картинки\clip-art-playing-chess-04999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5214950"/>
            <a:ext cx="1732834" cy="135732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         Кроссворд «Шахматные фигуры»</a:t>
            </a:r>
            <a:endParaRPr lang="ru-RU" sz="28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428604"/>
            <a:ext cx="1271490" cy="1071570"/>
          </a:xfrm>
          <a:prstGeom prst="rect">
            <a:avLst/>
          </a:prstGeom>
          <a:noFill/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28662" y="1643049"/>
          <a:ext cx="4214840" cy="40719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120"/>
                <a:gridCol w="602120"/>
                <a:gridCol w="602120"/>
                <a:gridCol w="602120"/>
                <a:gridCol w="602120"/>
                <a:gridCol w="602120"/>
                <a:gridCol w="602120"/>
              </a:tblGrid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8170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 flipH="1">
            <a:off x="3500430" y="135729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1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57356" y="2285992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2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285852" y="2857496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3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2571744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4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2910" y="3500438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5</a:t>
            </a:r>
            <a:endParaRPr lang="ru-RU" sz="1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4714884"/>
            <a:ext cx="2143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6</a:t>
            </a:r>
            <a:endParaRPr lang="ru-RU" sz="1400" b="1" dirty="0">
              <a:solidFill>
                <a:srgbClr val="FF0000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71604" y="4572008"/>
          <a:ext cx="3571902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317"/>
                <a:gridCol w="595317"/>
                <a:gridCol w="595317"/>
                <a:gridCol w="595317"/>
                <a:gridCol w="595317"/>
                <a:gridCol w="595317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1571604" y="2714620"/>
          <a:ext cx="571504" cy="31099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</a:tblGrid>
              <a:tr h="621983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п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983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983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ш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983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21983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/>
        </p:nvGraphicFramePr>
        <p:xfrm>
          <a:off x="1000100" y="3349946"/>
          <a:ext cx="2857520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  <a:gridCol w="571504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ф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е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р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з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/>
        </p:nvGraphicFramePr>
        <p:xfrm>
          <a:off x="3286116" y="1643050"/>
          <a:ext cx="571504" cy="2316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к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/>
        </p:nvGraphicFramePr>
        <p:xfrm>
          <a:off x="2143108" y="2214554"/>
          <a:ext cx="2286016" cy="57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504"/>
                <a:gridCol w="571504"/>
                <a:gridCol w="571504"/>
                <a:gridCol w="571504"/>
              </a:tblGrid>
              <a:tr h="571504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с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о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н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/>
        </p:nvGraphicFramePr>
        <p:xfrm>
          <a:off x="4572000" y="2786056"/>
          <a:ext cx="500066" cy="2967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6"/>
              </a:tblGrid>
              <a:tr h="593408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л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3408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а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3408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д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3408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err="1" smtClean="0">
                          <a:solidFill>
                            <a:srgbClr val="0070C0"/>
                          </a:solidFill>
                        </a:rPr>
                        <a:t>ь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93408">
                <a:tc>
                  <a:txBody>
                    <a:bodyPr/>
                    <a:lstStyle/>
                    <a:p>
                      <a:pPr algn="ctr"/>
                      <a:r>
                        <a:rPr lang="ru-RU" sz="3200" b="0" dirty="0" smtClean="0">
                          <a:solidFill>
                            <a:srgbClr val="0070C0"/>
                          </a:solidFill>
                        </a:rPr>
                        <a:t>я</a:t>
                      </a:r>
                      <a:endParaRPr lang="ru-RU" sz="3200" b="0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5357818" y="2500306"/>
            <a:ext cx="350043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1. Он, не цокает, конечно,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Но легко перешагнём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Через ряд фигур и пешек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Этим шахматным…</a:t>
            </a:r>
            <a:br>
              <a:rPr lang="ru-RU" sz="1600" dirty="0" smtClean="0">
                <a:solidFill>
                  <a:prstClr val="black"/>
                </a:solidFill>
              </a:rPr>
            </a:b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286380" y="2500306"/>
            <a:ext cx="342902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2.Обитает не в саванне,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не так огромен он,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Но такое же названье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У фигуры этой -…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5286380" y="2571744"/>
            <a:ext cx="350046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3.Кто не любит прыг да скок?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Кто ходить привык без спешки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берёт наискосок?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Ну конечно, это -…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5214942" y="2500306"/>
            <a:ext cx="3714776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4.Мы могли на ней бы плыть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С русским князем по воде,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Но позволено ходить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по клеточкам…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286380" y="2500306"/>
            <a:ext cx="342902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5. Фигура важная и сильная. </a:t>
            </a:r>
            <a:b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Всегда в красивом платье стильном. </a:t>
            </a:r>
            <a:b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Захочет, так пойдёт по вертикали. </a:t>
            </a:r>
            <a:b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Ну, а захочет, так и по горизонтали. </a:t>
            </a:r>
            <a:b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Её ходы не просто угадать - </a:t>
            </a:r>
            <a:b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</a:br>
            <a:r>
              <a:rPr lang="ru-RU" sz="1600" dirty="0" smtClean="0">
                <a:solidFill>
                  <a:prstClr val="black"/>
                </a:solidFill>
                <a:ea typeface="Calibri" pitchFamily="34" charset="0"/>
                <a:cs typeface="Times New Roman" pitchFamily="18" charset="0"/>
              </a:rPr>
              <a:t>И по диагонали может пошагать.</a:t>
            </a:r>
            <a:endParaRPr lang="ru-RU" sz="1600" dirty="0" smtClean="0">
              <a:solidFill>
                <a:prstClr val="black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5286380" y="2571744"/>
            <a:ext cx="3643338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solidFill>
                  <a:prstClr val="black"/>
                </a:solidFill>
              </a:rPr>
              <a:t>6.Хоть и  важная фигура, но трусливая натура, 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И ходит лишь на клеточку одну. 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Других фигур работа - лишь на него охота. </a:t>
            </a:r>
            <a:br>
              <a:rPr lang="ru-RU" sz="1600" dirty="0" smtClean="0">
                <a:solidFill>
                  <a:prstClr val="black"/>
                </a:solidFill>
              </a:rPr>
            </a:br>
            <a:r>
              <a:rPr lang="ru-RU" sz="1600" dirty="0" smtClean="0">
                <a:solidFill>
                  <a:prstClr val="black"/>
                </a:solidFill>
              </a:rPr>
              <a:t>Его поймаю и закончу я игру. </a:t>
            </a:r>
            <a:r>
              <a:rPr lang="ru-RU" dirty="0" smtClean="0">
                <a:solidFill>
                  <a:prstClr val="black"/>
                </a:solidFill>
              </a:rPr>
              <a:t/>
            </a:r>
            <a:br>
              <a:rPr lang="ru-RU" dirty="0" smtClean="0">
                <a:solidFill>
                  <a:prstClr val="black"/>
                </a:solidFill>
              </a:rPr>
            </a:b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29" name="Picture 4" descr="шахматы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357818" y="2143116"/>
            <a:ext cx="3363010" cy="2928958"/>
          </a:xfrm>
          <a:prstGeom prst="roundRect">
            <a:avLst>
              <a:gd name="adj" fmla="val 16667"/>
            </a:avLst>
          </a:prstGeom>
          <a:ln w="76200">
            <a:solidFill>
              <a:srgbClr val="BA934E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675742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1031" grpId="0"/>
      <p:bldP spid="1031" grpId="1"/>
      <p:bldP spid="28" grpId="0"/>
      <p:bldP spid="28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Расстановка фигур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364088" y="1772816"/>
            <a:ext cx="3422722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663300"/>
                </a:solidFill>
              </a:rPr>
              <a:t>П</a:t>
            </a:r>
            <a:r>
              <a:rPr lang="ru-RU" sz="1400" dirty="0" smtClean="0">
                <a:solidFill>
                  <a:srgbClr val="663300"/>
                </a:solidFill>
              </a:rPr>
              <a:t>артия начинается с </a:t>
            </a:r>
            <a:r>
              <a:rPr lang="ru-RU" sz="1400" b="1" dirty="0" smtClean="0">
                <a:solidFill>
                  <a:srgbClr val="663300"/>
                </a:solidFill>
              </a:rPr>
              <a:t>расстановки фигур на доске. </a:t>
            </a:r>
          </a:p>
          <a:p>
            <a:r>
              <a:rPr lang="ru-RU" sz="1400" dirty="0" smtClean="0">
                <a:solidFill>
                  <a:srgbClr val="663300"/>
                </a:solidFill>
              </a:rPr>
              <a:t>У каждой из них есть свое место.</a:t>
            </a:r>
          </a:p>
          <a:p>
            <a:r>
              <a:rPr lang="ru-RU" sz="1400" dirty="0" smtClean="0">
                <a:solidFill>
                  <a:srgbClr val="663300"/>
                </a:solidFill>
              </a:rPr>
              <a:t>Доску во время игры ставят так, чтобы </a:t>
            </a:r>
            <a:r>
              <a:rPr lang="ru-RU" sz="1400" b="1" dirty="0" smtClean="0">
                <a:solidFill>
                  <a:srgbClr val="663300"/>
                </a:solidFill>
              </a:rPr>
              <a:t>ближнее правое угловое поле было белым</a:t>
            </a:r>
            <a:r>
              <a:rPr lang="ru-RU" sz="1400" dirty="0" smtClean="0">
                <a:solidFill>
                  <a:srgbClr val="663300"/>
                </a:solidFill>
              </a:rPr>
              <a:t>. Белые фигуры занимают первый и второй горизонтальные ряды, чёрные — седьмой и восьмой. Основные фигуры располагаются на крайних горизонталях.</a:t>
            </a:r>
          </a:p>
          <a:p>
            <a:endParaRPr lang="ru-RU" dirty="0"/>
          </a:p>
        </p:txBody>
      </p:sp>
      <p:pic>
        <p:nvPicPr>
          <p:cNvPr id="7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357158" y="1571612"/>
            <a:ext cx="4718898" cy="437766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42910" y="1857364"/>
            <a:ext cx="500066" cy="50006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21670" y="5174958"/>
            <a:ext cx="500066" cy="500066"/>
          </a:xfrm>
          <a:prstGeom prst="rect">
            <a:avLst/>
          </a:prstGeom>
          <a:solidFill>
            <a:srgbClr val="FF0000">
              <a:alpha val="42000"/>
            </a:srgb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endParaRPr lang="ru-RU" b="1" spc="15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10" y="1857364"/>
            <a:ext cx="4073106" cy="928694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Чёрные фигуры</a:t>
            </a:r>
            <a:endParaRPr lang="ru-RU" b="1" dirty="0">
              <a:solidFill>
                <a:srgbClr val="6633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42910" y="4572008"/>
            <a:ext cx="4078826" cy="1103016"/>
          </a:xfrm>
          <a:prstGeom prst="rect">
            <a:avLst/>
          </a:prstGeom>
          <a:solidFill>
            <a:schemeClr val="accent1">
              <a:alpha val="5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663300"/>
                </a:solidFill>
              </a:rPr>
              <a:t>Белые фигуры</a:t>
            </a:r>
            <a:endParaRPr lang="ru-RU" b="1" dirty="0">
              <a:solidFill>
                <a:srgbClr val="663300"/>
              </a:solidFill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Расстановка фигур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4857752" y="1571612"/>
            <a:ext cx="392909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663300"/>
                </a:solidFill>
              </a:rPr>
              <a:t>Стишок-помощник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Я смотрю на первый ряд,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По краям 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ладьи</a:t>
            </a: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 стоят.  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Рядом вижу я 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коней</a:t>
            </a: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Нет фигуры их хитрей.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Меж коней заключены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Наши славные 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слоны</a:t>
            </a: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И еще два поля есть,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А на них 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король</a:t>
            </a: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 и 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ферзь</a:t>
            </a: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А теперь без спешки</a:t>
            </a:r>
          </a:p>
          <a:p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Идут на место </a:t>
            </a:r>
            <a:r>
              <a:rPr lang="ru-RU" sz="2400" b="1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пешки</a:t>
            </a:r>
            <a:r>
              <a:rPr lang="ru-RU" sz="2400" dirty="0">
                <a:solidFill>
                  <a:srgbClr val="663300"/>
                </a:solidFill>
                <a:latin typeface="Calibri"/>
                <a:ea typeface="Times New Roman"/>
                <a:cs typeface="Times New Roman"/>
              </a:rPr>
              <a:t>. </a:t>
            </a:r>
            <a:endParaRPr lang="ru-RU" sz="2400" dirty="0">
              <a:solidFill>
                <a:srgbClr val="663300"/>
              </a:solidFill>
            </a:endParaRPr>
          </a:p>
        </p:txBody>
      </p:sp>
      <p:pic>
        <p:nvPicPr>
          <p:cNvPr id="1026" name="Picture 2" descr="C:\Documents and Settings\Admin\Рабочий стол\4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71612"/>
            <a:ext cx="4374293" cy="428628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5857892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400" dirty="0">
                <a:solidFill>
                  <a:srgbClr val="663300"/>
                </a:solidFill>
              </a:rPr>
              <a:t>Чтобы не перепутать места короля и ферзя есть правило: </a:t>
            </a:r>
            <a:r>
              <a:rPr lang="ru-RU" sz="2000" dirty="0">
                <a:solidFill>
                  <a:srgbClr val="663300"/>
                </a:solidFill>
              </a:rPr>
              <a:t>ферзь любит свой цвет</a:t>
            </a: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Расстановка фигур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6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071670" y="1214422"/>
            <a:ext cx="5424565" cy="535414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6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6380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868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14876" y="550070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4876" y="1500174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143372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714876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286380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29388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71868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000364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357422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43372" y="1571612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571868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286380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857884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00364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 descr="C:\Documents and Settings\Admin\Рабочий стол\конь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929322" y="5572140"/>
            <a:ext cx="523875" cy="571500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конь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071802" y="5572140"/>
            <a:ext cx="523875" cy="571500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ферзь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214810" y="5572140"/>
            <a:ext cx="542925" cy="542925"/>
          </a:xfrm>
          <a:prstGeom prst="rect">
            <a:avLst/>
          </a:prstGeom>
          <a:noFill/>
        </p:spPr>
      </p:pic>
      <p:pic>
        <p:nvPicPr>
          <p:cNvPr id="17418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214810" y="5072074"/>
            <a:ext cx="538164" cy="538164"/>
          </a:xfrm>
          <a:prstGeom prst="rect">
            <a:avLst/>
          </a:prstGeom>
          <a:noFill/>
        </p:spPr>
      </p:pic>
      <p:pic>
        <p:nvPicPr>
          <p:cNvPr id="39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428860" y="5072074"/>
            <a:ext cx="538164" cy="538164"/>
          </a:xfrm>
          <a:prstGeom prst="rect">
            <a:avLst/>
          </a:prstGeom>
          <a:noFill/>
        </p:spPr>
      </p:pic>
      <p:pic>
        <p:nvPicPr>
          <p:cNvPr id="40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071802" y="5072074"/>
            <a:ext cx="538164" cy="538164"/>
          </a:xfrm>
          <a:prstGeom prst="rect">
            <a:avLst/>
          </a:prstGeom>
          <a:noFill/>
        </p:spPr>
      </p:pic>
      <p:pic>
        <p:nvPicPr>
          <p:cNvPr id="41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643306" y="5072074"/>
            <a:ext cx="538164" cy="538164"/>
          </a:xfrm>
          <a:prstGeom prst="rect">
            <a:avLst/>
          </a:prstGeom>
          <a:noFill/>
        </p:spPr>
      </p:pic>
      <p:pic>
        <p:nvPicPr>
          <p:cNvPr id="42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786314" y="5072074"/>
            <a:ext cx="538164" cy="538164"/>
          </a:xfrm>
          <a:prstGeom prst="rect">
            <a:avLst/>
          </a:prstGeom>
          <a:noFill/>
        </p:spPr>
      </p:pic>
      <p:pic>
        <p:nvPicPr>
          <p:cNvPr id="43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29256" y="5072074"/>
            <a:ext cx="538164" cy="538164"/>
          </a:xfrm>
          <a:prstGeom prst="rect">
            <a:avLst/>
          </a:prstGeom>
          <a:noFill/>
        </p:spPr>
      </p:pic>
      <p:pic>
        <p:nvPicPr>
          <p:cNvPr id="44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929322" y="5072074"/>
            <a:ext cx="538164" cy="538164"/>
          </a:xfrm>
          <a:prstGeom prst="rect">
            <a:avLst/>
          </a:prstGeom>
          <a:noFill/>
        </p:spPr>
      </p:pic>
      <p:pic>
        <p:nvPicPr>
          <p:cNvPr id="45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572264" y="5072074"/>
            <a:ext cx="538164" cy="53816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\Рабочий стол\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4286280" cy="4200037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Расстановка фигур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929190" y="1785926"/>
            <a:ext cx="37147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 smtClean="0">
                <a:solidFill>
                  <a:srgbClr val="663300"/>
                </a:solidFill>
              </a:rPr>
              <a:t>Расстановка фигур на доске называется позицией, или положением.</a:t>
            </a:r>
          </a:p>
          <a:p>
            <a:pPr algn="just"/>
            <a:r>
              <a:rPr lang="ru-RU" sz="1400" dirty="0" smtClean="0">
                <a:solidFill>
                  <a:srgbClr val="663300"/>
                </a:solidFill>
              </a:rPr>
              <a:t>Правая сторона доски (считая от играющего белыми) называется </a:t>
            </a:r>
            <a:r>
              <a:rPr lang="ru-RU" sz="1400" b="1" dirty="0" smtClean="0">
                <a:solidFill>
                  <a:srgbClr val="663300"/>
                </a:solidFill>
              </a:rPr>
              <a:t>королевским флангом </a:t>
            </a:r>
            <a:r>
              <a:rPr lang="ru-RU" sz="1400" dirty="0" smtClean="0">
                <a:solidFill>
                  <a:srgbClr val="663300"/>
                </a:solidFill>
              </a:rPr>
              <a:t>(независимо от того, где в дальнейшем будут находиться белый или черный короли). Левая сторона доски (считая от играющего белыми) называется </a:t>
            </a:r>
            <a:r>
              <a:rPr lang="ru-RU" sz="1400" b="1" dirty="0" smtClean="0">
                <a:solidFill>
                  <a:srgbClr val="663300"/>
                </a:solidFill>
              </a:rPr>
              <a:t>ферзевым флангом </a:t>
            </a:r>
            <a:r>
              <a:rPr lang="ru-RU" sz="1400" dirty="0" smtClean="0">
                <a:solidFill>
                  <a:srgbClr val="663300"/>
                </a:solidFill>
              </a:rPr>
              <a:t>(независимо от того, где в дальнейшем очутятся белый или черный ферзи). Четыре поля в середине доски называется </a:t>
            </a:r>
            <a:r>
              <a:rPr lang="ru-RU" sz="1400" b="1" dirty="0" smtClean="0">
                <a:solidFill>
                  <a:srgbClr val="663300"/>
                </a:solidFill>
              </a:rPr>
              <a:t>центром</a:t>
            </a:r>
            <a:r>
              <a:rPr lang="ru-RU" sz="1400" dirty="0" smtClean="0">
                <a:solidFill>
                  <a:srgbClr val="663300"/>
                </a:solidFill>
              </a:rPr>
              <a:t>. Обычно в центре и на смежных полях, очерченных на доске пунктиром, завязывается борьба в начале партии.</a:t>
            </a:r>
            <a:endParaRPr lang="ru-RU" sz="1400" dirty="0">
              <a:solidFill>
                <a:srgbClr val="6633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429000"/>
            <a:ext cx="928694" cy="928694"/>
          </a:xfrm>
          <a:prstGeom prst="rect">
            <a:avLst/>
          </a:prstGeom>
          <a:solidFill>
            <a:schemeClr val="accent1">
              <a:alpha val="6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prstClr val="black"/>
                </a:solidFill>
              </a:rPr>
              <a:t>Центр поля</a:t>
            </a:r>
            <a:endParaRPr lang="ru-RU" sz="1600" b="1" dirty="0">
              <a:solidFill>
                <a:prstClr val="black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-5400000">
            <a:off x="1374166" y="1054670"/>
            <a:ext cx="287719" cy="1321603"/>
          </a:xfrm>
          <a:prstGeom prst="rightBrace">
            <a:avLst>
              <a:gd name="adj1" fmla="val 8333"/>
              <a:gd name="adj2" fmla="val 5082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Правая фигурная скобка 10"/>
          <p:cNvSpPr/>
          <p:nvPr/>
        </p:nvSpPr>
        <p:spPr>
          <a:xfrm rot="-5400000">
            <a:off x="3660182" y="1054670"/>
            <a:ext cx="287719" cy="1321603"/>
          </a:xfrm>
          <a:prstGeom prst="rightBrace">
            <a:avLst>
              <a:gd name="adj1" fmla="val 8333"/>
              <a:gd name="adj2" fmla="val 5082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2" name="Правая фигурная скобка 11"/>
          <p:cNvSpPr/>
          <p:nvPr/>
        </p:nvSpPr>
        <p:spPr>
          <a:xfrm rot="-16200000">
            <a:off x="1159852" y="5412388"/>
            <a:ext cx="287719" cy="1321603"/>
          </a:xfrm>
          <a:prstGeom prst="rightBrace">
            <a:avLst>
              <a:gd name="adj1" fmla="val 8333"/>
              <a:gd name="adj2" fmla="val 5082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Правая фигурная скобка 12"/>
          <p:cNvSpPr/>
          <p:nvPr/>
        </p:nvSpPr>
        <p:spPr>
          <a:xfrm rot="-16200000">
            <a:off x="3731620" y="5412388"/>
            <a:ext cx="287719" cy="1321603"/>
          </a:xfrm>
          <a:prstGeom prst="rightBrace">
            <a:avLst>
              <a:gd name="adj1" fmla="val 8333"/>
              <a:gd name="adj2" fmla="val 50824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1472" y="1285860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Ферзевый фланг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6215082"/>
            <a:ext cx="21431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Ферзевый фланг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00298" y="1285860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Королевский фланг</a:t>
            </a:r>
            <a:endParaRPr lang="ru-RU" sz="1400" b="1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00298" y="6215082"/>
            <a:ext cx="2428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</a:rPr>
              <a:t>Королевский фланг</a:t>
            </a:r>
            <a:endParaRPr lang="ru-RU" sz="1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196097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40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Расстановка фигур</a:t>
            </a:r>
            <a:endParaRPr lang="ru-RU" sz="40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pic>
        <p:nvPicPr>
          <p:cNvPr id="6" name="Picture 7" descr="http://4149661.ru/images/doshkolnoe/ds1002.jpg"/>
          <p:cNvPicPr>
            <a:picLocks noChangeAspect="1" noChangeArrowheads="1"/>
          </p:cNvPicPr>
          <p:nvPr/>
        </p:nvPicPr>
        <p:blipFill>
          <a:blip r:embed="rId3">
            <a:lum bright="12000"/>
          </a:blip>
          <a:srcRect/>
          <a:stretch>
            <a:fillRect/>
          </a:stretch>
        </p:blipFill>
        <p:spPr bwMode="auto">
          <a:xfrm>
            <a:off x="2778110" y="1214422"/>
            <a:ext cx="5424565" cy="5354140"/>
          </a:xfrm>
          <a:prstGeom prst="rect">
            <a:avLst/>
          </a:prstGeom>
          <a:noFill/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16066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63304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88544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42927" y="1512848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0606" y="555476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70368" y="55721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3376" y="5508640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29256" y="1500174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41872" y="2110704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350674" y="214311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941392" y="209117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34168" y="212088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27888" y="212088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1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22750" y="209117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2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98864" y="214180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3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142927" y="209117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4" name="Picture 11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23297" y="1556354"/>
            <a:ext cx="642942" cy="64294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5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77514" y="1500174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6" name="Picture 1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59020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7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90044" y="1571612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28" name="Picture 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688058" y="1476966"/>
            <a:ext cx="698500" cy="698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7411" name="Picture 3" descr="C:\Documents and Settings\Admin\Рабочий стол\конь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6684181" y="5618260"/>
            <a:ext cx="523875" cy="571500"/>
          </a:xfrm>
          <a:prstGeom prst="rect">
            <a:avLst/>
          </a:prstGeom>
          <a:noFill/>
        </p:spPr>
      </p:pic>
      <p:pic>
        <p:nvPicPr>
          <p:cNvPr id="17412" name="Picture 4" descr="C:\Documents and Settings\Admin\Рабочий стол\конь.pn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768226" y="5606856"/>
            <a:ext cx="523875" cy="571500"/>
          </a:xfrm>
          <a:prstGeom prst="rect">
            <a:avLst/>
          </a:prstGeom>
          <a:noFill/>
        </p:spPr>
      </p:pic>
      <p:pic>
        <p:nvPicPr>
          <p:cNvPr id="17413" name="Picture 5" descr="C:\Documents and Settings\Admin\Рабочий стол\ферзь.png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909191" y="5606856"/>
            <a:ext cx="542925" cy="542925"/>
          </a:xfrm>
          <a:prstGeom prst="rect">
            <a:avLst/>
          </a:prstGeom>
          <a:noFill/>
        </p:spPr>
      </p:pic>
      <p:pic>
        <p:nvPicPr>
          <p:cNvPr id="17418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952228" y="5063054"/>
            <a:ext cx="538164" cy="538164"/>
          </a:xfrm>
          <a:prstGeom prst="rect">
            <a:avLst/>
          </a:prstGeom>
          <a:noFill/>
        </p:spPr>
      </p:pic>
      <p:pic>
        <p:nvPicPr>
          <p:cNvPr id="39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160700" y="5088206"/>
            <a:ext cx="538164" cy="538164"/>
          </a:xfrm>
          <a:prstGeom prst="rect">
            <a:avLst/>
          </a:prstGeom>
          <a:noFill/>
        </p:spPr>
      </p:pic>
      <p:pic>
        <p:nvPicPr>
          <p:cNvPr id="40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3768226" y="5072074"/>
            <a:ext cx="538164" cy="538164"/>
          </a:xfrm>
          <a:prstGeom prst="rect">
            <a:avLst/>
          </a:prstGeom>
          <a:noFill/>
        </p:spPr>
      </p:pic>
      <p:pic>
        <p:nvPicPr>
          <p:cNvPr id="41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303708" y="5072074"/>
            <a:ext cx="538164" cy="538164"/>
          </a:xfrm>
          <a:prstGeom prst="rect">
            <a:avLst/>
          </a:prstGeom>
          <a:noFill/>
        </p:spPr>
      </p:pic>
      <p:pic>
        <p:nvPicPr>
          <p:cNvPr id="42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497082" y="5068692"/>
            <a:ext cx="538164" cy="538164"/>
          </a:xfrm>
          <a:prstGeom prst="rect">
            <a:avLst/>
          </a:prstGeom>
          <a:noFill/>
        </p:spPr>
      </p:pic>
      <p:pic>
        <p:nvPicPr>
          <p:cNvPr id="43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013632" y="5085796"/>
            <a:ext cx="538164" cy="538164"/>
          </a:xfrm>
          <a:prstGeom prst="rect">
            <a:avLst/>
          </a:prstGeom>
          <a:noFill/>
        </p:spPr>
      </p:pic>
      <p:pic>
        <p:nvPicPr>
          <p:cNvPr id="44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614336" y="5105428"/>
            <a:ext cx="538164" cy="538164"/>
          </a:xfrm>
          <a:prstGeom prst="rect">
            <a:avLst/>
          </a:prstGeom>
          <a:noFill/>
        </p:spPr>
      </p:pic>
      <p:pic>
        <p:nvPicPr>
          <p:cNvPr id="45" name="Picture 10" descr="C:\Documents and Settings\Admin\Рабочий стол\пешка.png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208056" y="5072074"/>
            <a:ext cx="538164" cy="538164"/>
          </a:xfrm>
          <a:prstGeom prst="rect">
            <a:avLst/>
          </a:prstGeom>
          <a:noFill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38" y="2080372"/>
            <a:ext cx="3008562" cy="24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302728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28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Использованные ресурсы</a:t>
            </a:r>
            <a:endParaRPr lang="ru-RU" sz="28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4572000" y="593467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57224" y="1428736"/>
            <a:ext cx="800105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ru-RU" sz="1400" b="1" i="1" u="sng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Литература: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Книга "Шахматы для детей, родителей и учителей", авторы: Костров Всеволод и Давлетов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Джалиль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, г.Санкт-Петербург</a:t>
            </a:r>
          </a:p>
          <a:p>
            <a:pPr eaLnBrk="0" hangingPunct="0">
              <a:buFontTx/>
              <a:buChar char="•"/>
              <a:defRPr/>
            </a:pP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Сухин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И. Шахматная сказка // </a:t>
            </a: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Сухин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И. Приключения в Шахматной стране. – М.: Педагогика, 1991.</a:t>
            </a:r>
          </a:p>
          <a:p>
            <a:pPr eaLnBrk="0" hangingPunct="0">
              <a:buFontTx/>
              <a:buChar char="•"/>
              <a:defRPr/>
            </a:pPr>
            <a:r>
              <a:rPr lang="ru-RU" sz="1400" dirty="0" err="1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Сухин</a:t>
            </a: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И. Шахматы, первый год, или Учусь и учу: Пособие для учителя – Обнинск: Духовное возрождение, 1999.</a:t>
            </a:r>
          </a:p>
          <a:p>
            <a:pPr eaLnBrk="0" hangingPunct="0">
              <a:buFontTx/>
              <a:buChar char="•"/>
              <a:defRPr/>
            </a:pPr>
            <a:endParaRPr lang="ru-RU" sz="1400" dirty="0" smtClean="0">
              <a:solidFill>
                <a:srgbClr val="66330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eaLnBrk="0" hangingPunct="0">
              <a:defRPr/>
            </a:pPr>
            <a:r>
              <a:rPr lang="ru-RU" sz="1400" b="1" i="1" u="sng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Интернет-ресурсы: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Картинки «Учим ребенка правилам игры в шахматы»   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ea typeface="Calibri" pitchFamily="34" charset="0"/>
                <a:cs typeface="Arial" pitchFamily="34" charset="0"/>
                <a:hlinkClick r:id="rId3"/>
              </a:rPr>
              <a:t>http://isoveti.ru/raznoe/uchim-rebenka-pravilam-igry-v-shaxmaty.html</a:t>
            </a: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</a:rPr>
              <a:t>Шахматная доска </a:t>
            </a:r>
            <a:r>
              <a:rPr lang="en-US" sz="1400" dirty="0" smtClean="0">
                <a:solidFill>
                  <a:srgbClr val="663300"/>
                </a:solidFill>
                <a:latin typeface="Arial" pitchFamily="34" charset="0"/>
                <a:cs typeface="Arial" pitchFamily="34" charset="0"/>
                <a:hlinkClick r:id="rId4"/>
              </a:rPr>
              <a:t>http://4149661.ru/images/doshkolnoe/ds1002.jpg</a:t>
            </a:r>
            <a:endParaRPr lang="ru-RU" sz="1400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r>
              <a:rPr lang="ru-RU" sz="1400" dirty="0" smtClean="0">
                <a:solidFill>
                  <a:srgbClr val="663300"/>
                </a:solidFill>
              </a:rPr>
              <a:t>Начальная позиция фигур </a:t>
            </a:r>
            <a:r>
              <a:rPr lang="en-US" sz="1400" dirty="0" smtClean="0">
                <a:solidFill>
                  <a:srgbClr val="663300"/>
                </a:solidFill>
                <a:hlinkClick r:id="rId5"/>
              </a:rPr>
              <a:t>http://www.gts-wachenheim.de/AG-Dateien/Die_Grundstellung.jpg</a:t>
            </a:r>
            <a:endParaRPr lang="ru-RU" sz="1400" dirty="0" smtClean="0">
              <a:solidFill>
                <a:srgbClr val="663300"/>
              </a:solidFill>
            </a:endParaRPr>
          </a:p>
          <a:p>
            <a:pPr eaLnBrk="0" hangingPunct="0">
              <a:buFont typeface="Arial" charset="0"/>
              <a:buChar char="•"/>
              <a:defRPr/>
            </a:pPr>
            <a:endParaRPr lang="ru-RU" dirty="0" smtClean="0"/>
          </a:p>
          <a:p>
            <a:pPr eaLnBrk="0" hangingPunct="0">
              <a:buFont typeface="Arial" charset="0"/>
              <a:buChar char="•"/>
              <a:defRPr/>
            </a:pPr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  <a:p>
            <a:pPr eaLnBrk="0" hangingPunct="0">
              <a:buFont typeface="Arial" charset="0"/>
              <a:buChar char="•"/>
              <a:defRPr/>
            </a:pPr>
            <a:endParaRPr lang="ru-RU" dirty="0" smtClean="0">
              <a:solidFill>
                <a:srgbClr val="6633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rpp.nashaucheba.ru/pars_docs/refs/49/48729/img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91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85728"/>
            <a:ext cx="8572560" cy="785817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Угадайте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1271490" cy="107157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321468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663300"/>
                </a:solidFill>
              </a:rPr>
              <a:t>Загадка</a:t>
            </a:r>
          </a:p>
          <a:p>
            <a:pPr algn="ctr"/>
            <a:r>
              <a:rPr lang="ru-RU" sz="2400" dirty="0" smtClean="0">
                <a:solidFill>
                  <a:srgbClr val="663300"/>
                </a:solidFill>
              </a:rPr>
              <a:t>Не люди, не звери, не часы, а ходят? </a:t>
            </a:r>
            <a:endParaRPr lang="ru-RU" sz="2400" dirty="0">
              <a:solidFill>
                <a:srgbClr val="6633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4857760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996600"/>
                </a:solidFill>
              </a:rPr>
              <a:t>Шахматные фигуры</a:t>
            </a:r>
            <a:endParaRPr lang="ru-RU" sz="2800" b="1" dirty="0">
              <a:solidFill>
                <a:srgbClr val="996600"/>
              </a:solidFill>
            </a:endParaRPr>
          </a:p>
        </p:txBody>
      </p:sp>
      <p:pic>
        <p:nvPicPr>
          <p:cNvPr id="1026" name="Picture 2" descr="C:\Documents and Settings\Admin\Рабочий стол\Шахматы\Картинки\clip-art-playing-chess-340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343976"/>
            <a:ext cx="4000528" cy="41081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3774294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271" y="260648"/>
            <a:ext cx="9399418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Сказка-ложь, да в ней намек,</a:t>
            </a:r>
            <a:b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добрым молодцам урок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pic>
        <p:nvPicPr>
          <p:cNvPr id="1026" name="Рисунок 4" descr="D:\Ольга\Школа\1\ШАХМАТЫ\img4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24" y="1556792"/>
            <a:ext cx="4644008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24128" y="1916832"/>
            <a:ext cx="19287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</a:rPr>
              <a:t>король</a:t>
            </a:r>
            <a:endParaRPr lang="ru-RU" sz="4400" b="1" dirty="0">
              <a:solidFill>
                <a:srgbClr val="663300"/>
              </a:solidFill>
            </a:endParaRPr>
          </a:p>
        </p:txBody>
      </p:sp>
      <p:pic>
        <p:nvPicPr>
          <p:cNvPr id="17" name="Picture 6" descr="10a"/>
          <p:cNvPicPr>
            <a:picLocks noChangeAspect="1" noChangeArrowheads="1"/>
          </p:cNvPicPr>
          <p:nvPr/>
        </p:nvPicPr>
        <p:blipFill>
          <a:blip r:embed="rId4" cstate="print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068960"/>
            <a:ext cx="2088232" cy="2756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81119219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D:\Ольга\Школа\1\ШАХМАТЫ\img42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428736"/>
            <a:ext cx="5544616" cy="502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271" y="260648"/>
            <a:ext cx="9399418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Сказка-ложь, да в ней намек,</a:t>
            </a:r>
            <a:b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добрым молодцам урок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916832"/>
            <a:ext cx="16482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</a:rPr>
              <a:t>ладья</a:t>
            </a:r>
            <a:endParaRPr lang="ru-RU" sz="4400" b="1" dirty="0">
              <a:solidFill>
                <a:srgbClr val="663300"/>
              </a:solidFill>
            </a:endParaRPr>
          </a:p>
        </p:txBody>
      </p:sp>
      <p:pic>
        <p:nvPicPr>
          <p:cNvPr id="8" name="Picture 9" descr="9аа"/>
          <p:cNvPicPr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212976"/>
            <a:ext cx="1985491" cy="2002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49883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6" descr="D:\Ольга\Школа\1\ШАХМАТЫ\img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62783"/>
            <a:ext cx="5192581" cy="5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271" y="260648"/>
            <a:ext cx="9399418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Сказка-ложь, да в ней намек,</a:t>
            </a:r>
            <a:b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добрым молодцам урок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24128" y="1916832"/>
            <a:ext cx="132760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</a:rPr>
              <a:t>слон</a:t>
            </a:r>
            <a:endParaRPr lang="ru-RU" sz="4400" b="1" dirty="0">
              <a:solidFill>
                <a:srgbClr val="663300"/>
              </a:solidFill>
            </a:endParaRPr>
          </a:p>
        </p:txBody>
      </p:sp>
      <p:pic>
        <p:nvPicPr>
          <p:cNvPr id="8" name="Picture 7" descr="8аа"/>
          <p:cNvPicPr>
            <a:picLocks noChangeAspect="1" noChangeArrowheads="1"/>
          </p:cNvPicPr>
          <p:nvPr/>
        </p:nvPicPr>
        <p:blipFill>
          <a:blip r:embed="rId4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28614"/>
            <a:ext cx="2160240" cy="240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5799721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8" descr="D:\Ольга\Школа\1\ШАХМАТЫ\img4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672" y="357166"/>
            <a:ext cx="4238193" cy="6390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271" y="260648"/>
            <a:ext cx="9399418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Сказка-ложь, да в ней намек,</a:t>
            </a:r>
            <a:b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добрым молодцам урок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97301" y="1916832"/>
            <a:ext cx="13436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</a:rPr>
              <a:t>конь</a:t>
            </a:r>
            <a:endParaRPr lang="ru-RU" sz="4400" b="1" dirty="0">
              <a:solidFill>
                <a:srgbClr val="663300"/>
              </a:solidFill>
            </a:endParaRPr>
          </a:p>
        </p:txBody>
      </p:sp>
      <p:pic>
        <p:nvPicPr>
          <p:cNvPr id="8" name="Picture 6" descr="9b"/>
          <p:cNvPicPr>
            <a:picLocks noChangeAspect="1" noChangeArrowheads="1"/>
          </p:cNvPicPr>
          <p:nvPr/>
        </p:nvPicPr>
        <p:blipFill>
          <a:blip r:embed="rId4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3760" y="4149080"/>
            <a:ext cx="2205057" cy="2167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502655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2" descr="D:\Ольга\Школа\1\ШАХМАТЫ\img4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9" y="548680"/>
            <a:ext cx="4215361" cy="6485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271" y="260648"/>
            <a:ext cx="9399418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Сказка-ложь, да в ней намек,</a:t>
            </a:r>
            <a:b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добрым молодцам урок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645677" y="1494413"/>
            <a:ext cx="432041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</a:rPr>
              <a:t>королева -ферзь</a:t>
            </a:r>
            <a:endParaRPr lang="ru-RU" sz="4400" b="1" dirty="0">
              <a:solidFill>
                <a:srgbClr val="663300"/>
              </a:solidFill>
            </a:endParaRPr>
          </a:p>
        </p:txBody>
      </p:sp>
      <p:pic>
        <p:nvPicPr>
          <p:cNvPr id="8" name="Picture 10" descr="10"/>
          <p:cNvPicPr>
            <a:picLocks noChangeAspect="1" noChangeArrowheads="1"/>
          </p:cNvPicPr>
          <p:nvPr/>
        </p:nvPicPr>
        <p:blipFill>
          <a:blip r:embed="rId4">
            <a:lum bright="6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988" y="3118592"/>
            <a:ext cx="2303291" cy="2496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7628108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2" descr="D:\Ольга\Школа\1\ШАХМАТЫ\img4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813136"/>
            <a:ext cx="4462841" cy="5917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56271" y="260648"/>
            <a:ext cx="9399418" cy="785818"/>
          </a:xfrm>
          <a:prstGeom prst="roundRect">
            <a:avLst/>
          </a:prstGeom>
          <a:gradFill flip="none" rotWithShape="1">
            <a:gsLst>
              <a:gs pos="0">
                <a:srgbClr val="C2A062"/>
              </a:gs>
              <a:gs pos="50000">
                <a:srgbClr val="BA934E">
                  <a:shade val="67500"/>
                  <a:satMod val="115000"/>
                </a:srgbClr>
              </a:gs>
              <a:gs pos="100000">
                <a:srgbClr val="BA934E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996600"/>
            </a:solidFill>
          </a:ln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ru-RU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      </a:t>
            </a: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Сказка-ложь, да в ней намек,</a:t>
            </a:r>
            <a:b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</a:br>
            <a:r>
              <a:rPr lang="ru-RU" sz="3200" b="1" dirty="0" smtClean="0">
                <a:ln>
                  <a:solidFill>
                    <a:srgbClr val="7A5100"/>
                  </a:solidFill>
                </a:ln>
                <a:solidFill>
                  <a:srgbClr val="FFFF00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innerShdw blurRad="63500" dist="50800" dir="18900000">
                    <a:prstClr val="black">
                      <a:alpha val="50000"/>
                    </a:prstClr>
                  </a:inn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 добрым молодцам урок</a:t>
            </a:r>
            <a:endParaRPr lang="ru-RU" sz="3200" b="1" dirty="0">
              <a:ln>
                <a:solidFill>
                  <a:srgbClr val="7A5100"/>
                </a:solidFill>
              </a:ln>
              <a:solidFill>
                <a:srgbClr val="FFFF00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innerShdw blurRad="63500" dist="50800" dir="18900000">
                  <a:prstClr val="black">
                    <a:alpha val="50000"/>
                  </a:prstClr>
                </a:inn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817"/>
            </a:avLst>
          </a:prstGeom>
          <a:solidFill>
            <a:srgbClr val="996600">
              <a:alpha val="8078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15362" name="Picture 2" descr="C:\Documents and Settings\Admin\Рабочий стол\Шахматы\Картинки\1501957ywkikh8gcb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1271490" cy="107157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97301" y="1916832"/>
            <a:ext cx="175163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663300"/>
                </a:solidFill>
              </a:rPr>
              <a:t>пешка</a:t>
            </a:r>
            <a:endParaRPr lang="ru-RU" sz="4400" b="1" dirty="0">
              <a:solidFill>
                <a:srgbClr val="663300"/>
              </a:solidFill>
            </a:endParaRPr>
          </a:p>
        </p:txBody>
      </p:sp>
      <p:pic>
        <p:nvPicPr>
          <p:cNvPr id="8" name="Picture 8" descr="11"/>
          <p:cNvPicPr>
            <a:picLocks noChangeAspect="1" noChangeArrowheads="1"/>
          </p:cNvPicPr>
          <p:nvPr/>
        </p:nvPicPr>
        <p:blipFill>
          <a:blip r:embed="rId4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827" y="4077072"/>
            <a:ext cx="2089501" cy="209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5619490"/>
      </p:ext>
    </p:extLst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Шаблон Шахматы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Шаблон Шахматы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Шахматы шаблон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Шахматы</Template>
  <TotalTime>185</TotalTime>
  <Words>537</Words>
  <Application>Microsoft Office PowerPoint</Application>
  <PresentationFormat>Экран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Шаблон Шахматы</vt:lpstr>
      <vt:lpstr>Шахматы шаблон</vt:lpstr>
      <vt:lpstr>Тема Office</vt:lpstr>
      <vt:lpstr>«Белая ладья»</vt:lpstr>
      <vt:lpstr>Презентация PowerPoint</vt:lpstr>
      <vt:lpstr>Угадайте</vt:lpstr>
      <vt:lpstr>       Сказка-ложь, да в ней намек,  добрым молодцам урок</vt:lpstr>
      <vt:lpstr>       Сказка-ложь, да в ней намек,  добрым молодцам урок</vt:lpstr>
      <vt:lpstr>       Сказка-ложь, да в ней намек,  добрым молодцам урок</vt:lpstr>
      <vt:lpstr>       Сказка-ложь, да в ней намек,  добрым молодцам урок</vt:lpstr>
      <vt:lpstr>       Сказка-ложь, да в ней намек,  добрым молодцам урок</vt:lpstr>
      <vt:lpstr>       Сказка-ложь, да в ней намек,  добрым молодцам урок</vt:lpstr>
      <vt:lpstr>       Шахматные фигуры</vt:lpstr>
      <vt:lpstr>          Кроссворд «Шахматные фигуры»</vt:lpstr>
      <vt:lpstr>Расстановка фигур</vt:lpstr>
      <vt:lpstr>Расстановка фигур</vt:lpstr>
      <vt:lpstr>Расстановка фигур</vt:lpstr>
      <vt:lpstr>Расстановка фигур</vt:lpstr>
      <vt:lpstr>Расстановка фигур</vt:lpstr>
      <vt:lpstr>Использованные ресурсы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Шахматная школа</dc:title>
  <dc:subject>Расстановка шахматных фигур</dc:subject>
  <dc:creator>Плотникова О.В.</dc:creator>
  <cp:keywords>шахматы, презентация</cp:keywords>
  <cp:lastModifiedBy>Горный</cp:lastModifiedBy>
  <cp:revision>25</cp:revision>
  <dcterms:created xsi:type="dcterms:W3CDTF">2013-07-13T05:33:02Z</dcterms:created>
  <dcterms:modified xsi:type="dcterms:W3CDTF">2017-10-26T05:55:00Z</dcterms:modified>
  <cp:category>шахматы, презентация</cp:category>
</cp:coreProperties>
</file>